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media/image9.jpg" ContentType="image/jpeg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9" r:id="rId2"/>
    <p:sldId id="281" r:id="rId3"/>
    <p:sldId id="311" r:id="rId4"/>
    <p:sldId id="334" r:id="rId5"/>
    <p:sldId id="316" r:id="rId6"/>
    <p:sldId id="337" r:id="rId7"/>
    <p:sldId id="336" r:id="rId8"/>
    <p:sldId id="339" r:id="rId9"/>
    <p:sldId id="333" r:id="rId10"/>
    <p:sldId id="338" r:id="rId11"/>
    <p:sldId id="340" r:id="rId12"/>
    <p:sldId id="341" r:id="rId13"/>
    <p:sldId id="342" r:id="rId14"/>
    <p:sldId id="344" r:id="rId15"/>
    <p:sldId id="343" r:id="rId16"/>
  </p:sldIdLst>
  <p:sldSz cx="9144000" cy="6858000" type="screen4x3"/>
  <p:notesSz cx="9925050" cy="67960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CC0000"/>
    <a:srgbClr val="D8A3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46" autoAdjust="0"/>
  </p:normalViewPr>
  <p:slideViewPr>
    <p:cSldViewPr>
      <p:cViewPr varScale="1">
        <p:scale>
          <a:sx n="85" d="100"/>
          <a:sy n="85" d="100"/>
        </p:scale>
        <p:origin x="1378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F9980C-5A81-4F6E-8078-67F9793A333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14D4E47-2348-478D-B8DE-5062FE8324A6}">
      <dgm:prSet phldrT="[Testo]"/>
      <dgm:spPr/>
      <dgm:t>
        <a:bodyPr/>
        <a:lstStyle/>
        <a:p>
          <a:r>
            <a:rPr lang="it-IT" dirty="0" smtClean="0"/>
            <a:t>Crescita occupazionale</a:t>
          </a:r>
          <a:endParaRPr lang="it-IT" dirty="0"/>
        </a:p>
      </dgm:t>
    </dgm:pt>
    <dgm:pt modelId="{22D03406-5887-48F3-9BEE-0B0FED9FD6F2}" type="parTrans" cxnId="{710F75B2-4137-430A-8B8E-15159379E2C5}">
      <dgm:prSet/>
      <dgm:spPr/>
      <dgm:t>
        <a:bodyPr/>
        <a:lstStyle/>
        <a:p>
          <a:endParaRPr lang="it-IT"/>
        </a:p>
      </dgm:t>
    </dgm:pt>
    <dgm:pt modelId="{A5F789AB-4CB8-4FCE-9382-F6F46450BDD7}" type="sibTrans" cxnId="{710F75B2-4137-430A-8B8E-15159379E2C5}">
      <dgm:prSet/>
      <dgm:spPr/>
      <dgm:t>
        <a:bodyPr/>
        <a:lstStyle/>
        <a:p>
          <a:endParaRPr lang="it-IT"/>
        </a:p>
      </dgm:t>
    </dgm:pt>
    <dgm:pt modelId="{1E418D65-12E4-491C-844E-18674E1D3EAF}">
      <dgm:prSet phldrT="[Testo]"/>
      <dgm:spPr/>
      <dgm:t>
        <a:bodyPr/>
        <a:lstStyle/>
        <a:p>
          <a:r>
            <a:rPr lang="it-IT" dirty="0" smtClean="0"/>
            <a:t>Crescita economica</a:t>
          </a:r>
          <a:endParaRPr lang="it-IT" dirty="0"/>
        </a:p>
      </dgm:t>
    </dgm:pt>
    <dgm:pt modelId="{B0706AB2-DBA8-40C7-80AF-9F95A5863568}" type="sibTrans" cxnId="{24CD773C-E7DF-4EBE-9F62-BC64DEF807CF}">
      <dgm:prSet/>
      <dgm:spPr/>
      <dgm:t>
        <a:bodyPr/>
        <a:lstStyle/>
        <a:p>
          <a:endParaRPr lang="it-IT"/>
        </a:p>
      </dgm:t>
    </dgm:pt>
    <dgm:pt modelId="{655CAB1B-CEF0-444A-87C1-1C9AB6DECB22}" type="parTrans" cxnId="{24CD773C-E7DF-4EBE-9F62-BC64DEF807CF}">
      <dgm:prSet/>
      <dgm:spPr/>
      <dgm:t>
        <a:bodyPr/>
        <a:lstStyle/>
        <a:p>
          <a:endParaRPr lang="it-IT"/>
        </a:p>
      </dgm:t>
    </dgm:pt>
    <dgm:pt modelId="{0EB4C327-C688-4DCC-891E-5471433FBA7D}" type="pres">
      <dgm:prSet presAssocID="{2CF9980C-5A81-4F6E-8078-67F9793A3331}" presName="arrowDiagram" presStyleCnt="0">
        <dgm:presLayoutVars>
          <dgm:chMax val="5"/>
          <dgm:dir/>
          <dgm:resizeHandles val="exact"/>
        </dgm:presLayoutVars>
      </dgm:prSet>
      <dgm:spPr/>
    </dgm:pt>
    <dgm:pt modelId="{39827511-F9B8-4ED7-AC08-63EC45087BF3}" type="pres">
      <dgm:prSet presAssocID="{2CF9980C-5A81-4F6E-8078-67F9793A3331}" presName="arrow" presStyleLbl="bgShp" presStyleIdx="0" presStyleCnt="1"/>
      <dgm:spPr>
        <a:solidFill>
          <a:schemeClr val="accent1"/>
        </a:solidFill>
      </dgm:spPr>
    </dgm:pt>
    <dgm:pt modelId="{BF759033-1EA4-4B52-8751-32ECC44294A3}" type="pres">
      <dgm:prSet presAssocID="{2CF9980C-5A81-4F6E-8078-67F9793A3331}" presName="arrowDiagram2" presStyleCnt="0"/>
      <dgm:spPr/>
    </dgm:pt>
    <dgm:pt modelId="{ECEEAE63-B0EA-4C44-A6D1-D801760A1286}" type="pres">
      <dgm:prSet presAssocID="{1E418D65-12E4-491C-844E-18674E1D3EAF}" presName="bullet2a" presStyleLbl="node1" presStyleIdx="0" presStyleCnt="2"/>
      <dgm:spPr/>
    </dgm:pt>
    <dgm:pt modelId="{6E3EF730-565D-45EC-84AC-D87A2332E62B}" type="pres">
      <dgm:prSet presAssocID="{1E418D65-12E4-491C-844E-18674E1D3EAF}" presName="textBox2a" presStyleLbl="revTx" presStyleIdx="0" presStyleCnt="2" custScaleY="464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1ECD5A8-FA64-42A9-A1FB-8A4168C533BA}" type="pres">
      <dgm:prSet presAssocID="{914D4E47-2348-478D-B8DE-5062FE8324A6}" presName="bullet2b" presStyleLbl="node1" presStyleIdx="1" presStyleCnt="2"/>
      <dgm:spPr/>
    </dgm:pt>
    <dgm:pt modelId="{9FEAAEF1-3C87-4230-A230-60A7757DC361}" type="pres">
      <dgm:prSet presAssocID="{914D4E47-2348-478D-B8DE-5062FE8324A6}" presName="textBox2b" presStyleLbl="revTx" presStyleIdx="1" presStyleCnt="2" custScaleY="6543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4567BC0-863E-46EC-A7D0-4C5E7453366F}" type="presOf" srcId="{914D4E47-2348-478D-B8DE-5062FE8324A6}" destId="{9FEAAEF1-3C87-4230-A230-60A7757DC361}" srcOrd="0" destOrd="0" presId="urn:microsoft.com/office/officeart/2005/8/layout/arrow2"/>
    <dgm:cxn modelId="{F1E3B9A2-5483-4CFC-8C7D-21C2ABBC96CC}" type="presOf" srcId="{1E418D65-12E4-491C-844E-18674E1D3EAF}" destId="{6E3EF730-565D-45EC-84AC-D87A2332E62B}" srcOrd="0" destOrd="0" presId="urn:microsoft.com/office/officeart/2005/8/layout/arrow2"/>
    <dgm:cxn modelId="{24CD773C-E7DF-4EBE-9F62-BC64DEF807CF}" srcId="{2CF9980C-5A81-4F6E-8078-67F9793A3331}" destId="{1E418D65-12E4-491C-844E-18674E1D3EAF}" srcOrd="0" destOrd="0" parTransId="{655CAB1B-CEF0-444A-87C1-1C9AB6DECB22}" sibTransId="{B0706AB2-DBA8-40C7-80AF-9F95A5863568}"/>
    <dgm:cxn modelId="{6FB537B3-638D-4066-AC84-F4A9B4B71401}" type="presOf" srcId="{2CF9980C-5A81-4F6E-8078-67F9793A3331}" destId="{0EB4C327-C688-4DCC-891E-5471433FBA7D}" srcOrd="0" destOrd="0" presId="urn:microsoft.com/office/officeart/2005/8/layout/arrow2"/>
    <dgm:cxn modelId="{710F75B2-4137-430A-8B8E-15159379E2C5}" srcId="{2CF9980C-5A81-4F6E-8078-67F9793A3331}" destId="{914D4E47-2348-478D-B8DE-5062FE8324A6}" srcOrd="1" destOrd="0" parTransId="{22D03406-5887-48F3-9BEE-0B0FED9FD6F2}" sibTransId="{A5F789AB-4CB8-4FCE-9382-F6F46450BDD7}"/>
    <dgm:cxn modelId="{0CCAAAC3-1376-426A-8042-55E6B7C8ACB0}" type="presParOf" srcId="{0EB4C327-C688-4DCC-891E-5471433FBA7D}" destId="{39827511-F9B8-4ED7-AC08-63EC45087BF3}" srcOrd="0" destOrd="0" presId="urn:microsoft.com/office/officeart/2005/8/layout/arrow2"/>
    <dgm:cxn modelId="{88C09EE4-A5C0-458C-9542-03C4A7CC5E00}" type="presParOf" srcId="{0EB4C327-C688-4DCC-891E-5471433FBA7D}" destId="{BF759033-1EA4-4B52-8751-32ECC44294A3}" srcOrd="1" destOrd="0" presId="urn:microsoft.com/office/officeart/2005/8/layout/arrow2"/>
    <dgm:cxn modelId="{24BF0930-BEE5-4CD3-9FE8-9873A9B66E4F}" type="presParOf" srcId="{BF759033-1EA4-4B52-8751-32ECC44294A3}" destId="{ECEEAE63-B0EA-4C44-A6D1-D801760A1286}" srcOrd="0" destOrd="0" presId="urn:microsoft.com/office/officeart/2005/8/layout/arrow2"/>
    <dgm:cxn modelId="{30040ABD-BEE4-4208-A7C8-24A8EF1A82CC}" type="presParOf" srcId="{BF759033-1EA4-4B52-8751-32ECC44294A3}" destId="{6E3EF730-565D-45EC-84AC-D87A2332E62B}" srcOrd="1" destOrd="0" presId="urn:microsoft.com/office/officeart/2005/8/layout/arrow2"/>
    <dgm:cxn modelId="{E46BAF6A-9B3D-40FD-A6AB-32BAE245A2D3}" type="presParOf" srcId="{BF759033-1EA4-4B52-8751-32ECC44294A3}" destId="{31ECD5A8-FA64-42A9-A1FB-8A4168C533BA}" srcOrd="2" destOrd="0" presId="urn:microsoft.com/office/officeart/2005/8/layout/arrow2"/>
    <dgm:cxn modelId="{8DA4DB06-B756-461D-90AC-35FE2CBC20C9}" type="presParOf" srcId="{BF759033-1EA4-4B52-8751-32ECC44294A3}" destId="{9FEAAEF1-3C87-4230-A230-60A7757DC361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70B7F5-BFC1-4371-9F90-DD5090CBC560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1C5F5D7-8DEF-4290-BC93-535849C76169}">
      <dgm:prSet phldrT="[Testo]"/>
      <dgm:spPr/>
      <dgm:t>
        <a:bodyPr/>
        <a:lstStyle/>
        <a:p>
          <a:r>
            <a:rPr lang="it-IT" dirty="0" smtClean="0"/>
            <a:t>Pensionamento</a:t>
          </a:r>
          <a:endParaRPr lang="it-IT" dirty="0"/>
        </a:p>
      </dgm:t>
    </dgm:pt>
    <dgm:pt modelId="{00CB5972-C3C3-409B-A1D8-E5704696C643}" type="parTrans" cxnId="{4E3A7547-4E30-4488-92B7-E1DBAC4ADECA}">
      <dgm:prSet/>
      <dgm:spPr/>
      <dgm:t>
        <a:bodyPr/>
        <a:lstStyle/>
        <a:p>
          <a:endParaRPr lang="it-IT"/>
        </a:p>
      </dgm:t>
    </dgm:pt>
    <dgm:pt modelId="{692CD59D-1F98-463A-932E-6193AA50FE75}" type="sibTrans" cxnId="{4E3A7547-4E30-4488-92B7-E1DBAC4ADECA}">
      <dgm:prSet/>
      <dgm:spPr/>
      <dgm:t>
        <a:bodyPr/>
        <a:lstStyle/>
        <a:p>
          <a:endParaRPr lang="it-IT"/>
        </a:p>
      </dgm:t>
    </dgm:pt>
    <dgm:pt modelId="{280FB352-8230-411C-884A-A972296676C6}">
      <dgm:prSet phldrT="[Testo]"/>
      <dgm:spPr/>
      <dgm:t>
        <a:bodyPr/>
        <a:lstStyle/>
        <a:p>
          <a:r>
            <a:rPr lang="it-IT" dirty="0" smtClean="0"/>
            <a:t>Nuovo ingresso</a:t>
          </a:r>
          <a:endParaRPr lang="it-IT" dirty="0"/>
        </a:p>
      </dgm:t>
    </dgm:pt>
    <dgm:pt modelId="{29510B4C-7CE9-4564-9CB9-27A25160EC80}" type="parTrans" cxnId="{38945B71-74B3-4ACD-A36D-6858AC7A5B9C}">
      <dgm:prSet/>
      <dgm:spPr/>
      <dgm:t>
        <a:bodyPr/>
        <a:lstStyle/>
        <a:p>
          <a:endParaRPr lang="it-IT"/>
        </a:p>
      </dgm:t>
    </dgm:pt>
    <dgm:pt modelId="{96493CC3-0581-4D6B-9E47-C10B3AE28FA9}" type="sibTrans" cxnId="{38945B71-74B3-4ACD-A36D-6858AC7A5B9C}">
      <dgm:prSet/>
      <dgm:spPr/>
      <dgm:t>
        <a:bodyPr/>
        <a:lstStyle/>
        <a:p>
          <a:endParaRPr lang="it-IT"/>
        </a:p>
      </dgm:t>
    </dgm:pt>
    <dgm:pt modelId="{8C3E96DD-09E2-4F8C-9138-B0A162A25B83}" type="pres">
      <dgm:prSet presAssocID="{9170B7F5-BFC1-4371-9F90-DD5090CBC56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EFED7D6-EC86-441C-9DEF-11FB52CD5C49}" type="pres">
      <dgm:prSet presAssocID="{9170B7F5-BFC1-4371-9F90-DD5090CBC560}" presName="ribbon" presStyleLbl="node1" presStyleIdx="0" presStyleCnt="1"/>
      <dgm:spPr/>
    </dgm:pt>
    <dgm:pt modelId="{EA1CE557-1AF0-41D1-94DE-45E8075EF4FA}" type="pres">
      <dgm:prSet presAssocID="{9170B7F5-BFC1-4371-9F90-DD5090CBC560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AA2BACD-BA33-49DC-A775-CF397B950310}" type="pres">
      <dgm:prSet presAssocID="{9170B7F5-BFC1-4371-9F90-DD5090CBC560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AE8725C-CC9E-4306-838E-6809A811CEB3}" type="presOf" srcId="{280FB352-8230-411C-884A-A972296676C6}" destId="{3AA2BACD-BA33-49DC-A775-CF397B950310}" srcOrd="0" destOrd="0" presId="urn:microsoft.com/office/officeart/2005/8/layout/arrow6"/>
    <dgm:cxn modelId="{964AEA8B-34C8-4CDC-A928-3FF501E94BFE}" type="presOf" srcId="{9170B7F5-BFC1-4371-9F90-DD5090CBC560}" destId="{8C3E96DD-09E2-4F8C-9138-B0A162A25B83}" srcOrd="0" destOrd="0" presId="urn:microsoft.com/office/officeart/2005/8/layout/arrow6"/>
    <dgm:cxn modelId="{38945B71-74B3-4ACD-A36D-6858AC7A5B9C}" srcId="{9170B7F5-BFC1-4371-9F90-DD5090CBC560}" destId="{280FB352-8230-411C-884A-A972296676C6}" srcOrd="1" destOrd="0" parTransId="{29510B4C-7CE9-4564-9CB9-27A25160EC80}" sibTransId="{96493CC3-0581-4D6B-9E47-C10B3AE28FA9}"/>
    <dgm:cxn modelId="{4E3A7547-4E30-4488-92B7-E1DBAC4ADECA}" srcId="{9170B7F5-BFC1-4371-9F90-DD5090CBC560}" destId="{71C5F5D7-8DEF-4290-BC93-535849C76169}" srcOrd="0" destOrd="0" parTransId="{00CB5972-C3C3-409B-A1D8-E5704696C643}" sibTransId="{692CD59D-1F98-463A-932E-6193AA50FE75}"/>
    <dgm:cxn modelId="{7691C11E-23B7-457B-B020-87C7F28B6590}" type="presOf" srcId="{71C5F5D7-8DEF-4290-BC93-535849C76169}" destId="{EA1CE557-1AF0-41D1-94DE-45E8075EF4FA}" srcOrd="0" destOrd="0" presId="urn:microsoft.com/office/officeart/2005/8/layout/arrow6"/>
    <dgm:cxn modelId="{AE1F6178-DD52-4AE9-AF04-98506821E2C0}" type="presParOf" srcId="{8C3E96DD-09E2-4F8C-9138-B0A162A25B83}" destId="{5EFED7D6-EC86-441C-9DEF-11FB52CD5C49}" srcOrd="0" destOrd="0" presId="urn:microsoft.com/office/officeart/2005/8/layout/arrow6"/>
    <dgm:cxn modelId="{64556349-4BA9-4757-AE51-40A1B5AFB157}" type="presParOf" srcId="{8C3E96DD-09E2-4F8C-9138-B0A162A25B83}" destId="{EA1CE557-1AF0-41D1-94DE-45E8075EF4FA}" srcOrd="1" destOrd="0" presId="urn:microsoft.com/office/officeart/2005/8/layout/arrow6"/>
    <dgm:cxn modelId="{1D47B6EF-E4F3-45DF-BA62-517B08E3DA52}" type="presParOf" srcId="{8C3E96DD-09E2-4F8C-9138-B0A162A25B83}" destId="{3AA2BACD-BA33-49DC-A775-CF397B95031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27511-F9B8-4ED7-AC08-63EC45087BF3}">
      <dsp:nvSpPr>
        <dsp:cNvPr id="0" name=""/>
        <dsp:cNvSpPr/>
      </dsp:nvSpPr>
      <dsp:spPr>
        <a:xfrm>
          <a:off x="0" y="273868"/>
          <a:ext cx="2514599" cy="157162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EEAE63-B0EA-4C44-A6D1-D801760A1286}">
      <dsp:nvSpPr>
        <dsp:cNvPr id="0" name=""/>
        <dsp:cNvSpPr/>
      </dsp:nvSpPr>
      <dsp:spPr>
        <a:xfrm>
          <a:off x="584644" y="1130404"/>
          <a:ext cx="88011" cy="880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EF730-565D-45EC-84AC-D87A2332E62B}">
      <dsp:nvSpPr>
        <dsp:cNvPr id="0" name=""/>
        <dsp:cNvSpPr/>
      </dsp:nvSpPr>
      <dsp:spPr>
        <a:xfrm>
          <a:off x="628649" y="1354213"/>
          <a:ext cx="817245" cy="311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635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Crescita economica</a:t>
          </a:r>
          <a:endParaRPr lang="it-IT" sz="1000" kern="1200" dirty="0"/>
        </a:p>
      </dsp:txBody>
      <dsp:txXfrm>
        <a:off x="628649" y="1354213"/>
        <a:ext cx="817245" cy="311476"/>
      </dsp:txXfrm>
    </dsp:sp>
    <dsp:sp modelId="{31ECD5A8-FA64-42A9-A1FB-8A4168C533BA}">
      <dsp:nvSpPr>
        <dsp:cNvPr id="0" name=""/>
        <dsp:cNvSpPr/>
      </dsp:nvSpPr>
      <dsp:spPr>
        <a:xfrm>
          <a:off x="1395603" y="729639"/>
          <a:ext cx="150876" cy="1508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AAEF1-3C87-4230-A230-60A7757DC361}">
      <dsp:nvSpPr>
        <dsp:cNvPr id="0" name=""/>
        <dsp:cNvSpPr/>
      </dsp:nvSpPr>
      <dsp:spPr>
        <a:xfrm>
          <a:off x="1471041" y="984882"/>
          <a:ext cx="817245" cy="680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46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Crescita occupazionale</a:t>
          </a:r>
          <a:endParaRPr lang="it-IT" sz="1000" kern="1200" dirty="0"/>
        </a:p>
      </dsp:txBody>
      <dsp:txXfrm>
        <a:off x="1471041" y="984882"/>
        <a:ext cx="817245" cy="680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ED7D6-EC86-441C-9DEF-11FB52CD5C49}">
      <dsp:nvSpPr>
        <dsp:cNvPr id="0" name=""/>
        <dsp:cNvSpPr/>
      </dsp:nvSpPr>
      <dsp:spPr>
        <a:xfrm>
          <a:off x="0" y="308952"/>
          <a:ext cx="3581400" cy="143256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CE557-1AF0-41D1-94DE-45E8075EF4FA}">
      <dsp:nvSpPr>
        <dsp:cNvPr id="0" name=""/>
        <dsp:cNvSpPr/>
      </dsp:nvSpPr>
      <dsp:spPr>
        <a:xfrm>
          <a:off x="429767" y="559650"/>
          <a:ext cx="1181862" cy="70195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Pensionamento</a:t>
          </a:r>
          <a:endParaRPr lang="it-IT" sz="1400" kern="1200" dirty="0"/>
        </a:p>
      </dsp:txBody>
      <dsp:txXfrm>
        <a:off x="429767" y="559650"/>
        <a:ext cx="1181862" cy="701954"/>
      </dsp:txXfrm>
    </dsp:sp>
    <dsp:sp modelId="{3AA2BACD-BA33-49DC-A775-CF397B950310}">
      <dsp:nvSpPr>
        <dsp:cNvPr id="0" name=""/>
        <dsp:cNvSpPr/>
      </dsp:nvSpPr>
      <dsp:spPr>
        <a:xfrm>
          <a:off x="1790700" y="788860"/>
          <a:ext cx="1396746" cy="70195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Nuovo ingresso</a:t>
          </a:r>
          <a:endParaRPr lang="it-IT" sz="1400" kern="1200" dirty="0"/>
        </a:p>
      </dsp:txBody>
      <dsp:txXfrm>
        <a:off x="1790700" y="788860"/>
        <a:ext cx="1396746" cy="701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855" cy="3413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2472" y="0"/>
            <a:ext cx="4300855" cy="3413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EF590-E458-4B8F-9588-99ED3D22B92C}" type="datetimeFigureOut">
              <a:rPr lang="it-IT" smtClean="0"/>
              <a:t>15/02/2022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505" y="3270618"/>
            <a:ext cx="7940040" cy="26759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54711"/>
            <a:ext cx="4300855" cy="3413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2472" y="6454711"/>
            <a:ext cx="4300855" cy="3413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C47F8-DDA3-45DF-924E-0DFCC8C37C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111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808038"/>
            <a:ext cx="5387975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7" name="Google Shape;107;p8:notes"/>
          <p:cNvSpPr txBox="1">
            <a:spLocks noGrp="1"/>
          </p:cNvSpPr>
          <p:nvPr>
            <p:ph type="body" idx="1"/>
          </p:nvPr>
        </p:nvSpPr>
        <p:spPr>
          <a:xfrm>
            <a:off x="898489" y="5118423"/>
            <a:ext cx="4940903" cy="484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338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53795"/>
            <a:ext cx="9144000" cy="6204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305555" y="1758695"/>
            <a:ext cx="2235707" cy="1008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022348" y="2307335"/>
            <a:ext cx="797051" cy="1008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221992" y="2307335"/>
            <a:ext cx="3415283" cy="10088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039867" y="2307335"/>
            <a:ext cx="1783080" cy="10088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92476" y="1862454"/>
            <a:ext cx="4559046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00AF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00AF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00AF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00AF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E427-0F85-4B73-BDD3-13F3195B854B}" type="datetimeFigureOut">
              <a:rPr lang="it-IT" smtClean="0"/>
              <a:t>15/02/2022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93C1-D344-4EBE-B3F9-9D7D2B8C1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6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uota" type="blank">
  <p:cSld name="Vuota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12"/>
          <p:cNvCxnSpPr/>
          <p:nvPr/>
        </p:nvCxnSpPr>
        <p:spPr>
          <a:xfrm rot="10800000">
            <a:off x="0" y="6019800"/>
            <a:ext cx="9144000" cy="0"/>
          </a:xfrm>
          <a:prstGeom prst="straightConnector1">
            <a:avLst/>
          </a:prstGeom>
          <a:noFill/>
          <a:ln w="34925" cap="flat" cmpd="sng">
            <a:solidFill>
              <a:srgbClr val="1E464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9" name="Google Shape;2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" y="6248400"/>
            <a:ext cx="1905000" cy="40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2" descr="C:\Users\mancini\Desktop\f_exc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6096000"/>
            <a:ext cx="175260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368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971031"/>
            <a:ext cx="9144000" cy="8869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8668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8929" y="1178433"/>
            <a:ext cx="8086140" cy="720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00AF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04263" y="1382616"/>
            <a:ext cx="5659755" cy="3771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00AF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xcelsior.unioncamere.net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xcelsior.unioncamere.net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excelsior.unioncamere.net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xcelsior.unioncamere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45000" b="75555"/>
          <a:stretch/>
        </p:blipFill>
        <p:spPr>
          <a:xfrm>
            <a:off x="5867400" y="4623230"/>
            <a:ext cx="2971800" cy="1127234"/>
          </a:xfrm>
          <a:prstGeom prst="rect">
            <a:avLst/>
          </a:prstGeom>
        </p:spPr>
      </p:pic>
      <p:sp>
        <p:nvSpPr>
          <p:cNvPr id="6" name="object 2"/>
          <p:cNvSpPr txBox="1"/>
          <p:nvPr/>
        </p:nvSpPr>
        <p:spPr>
          <a:xfrm>
            <a:off x="1215877" y="3787037"/>
            <a:ext cx="6248400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lang="it-IT" sz="2800" b="1" spc="-195" dirty="0" smtClean="0">
                <a:solidFill>
                  <a:srgbClr val="C00000"/>
                </a:solidFill>
                <a:latin typeface="Trebuchet MS"/>
                <a:cs typeface="Trebuchet MS"/>
              </a:rPr>
              <a:t>Orientamento</a:t>
            </a:r>
          </a:p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lang="it-IT" sz="2800" b="1" spc="-195" dirty="0" smtClean="0">
                <a:solidFill>
                  <a:schemeClr val="tx2"/>
                </a:solidFill>
                <a:latin typeface="Trebuchet MS"/>
                <a:cs typeface="Trebuchet MS"/>
              </a:rPr>
              <a:t>Indirizzo Accoglienza turistica</a:t>
            </a:r>
          </a:p>
        </p:txBody>
      </p:sp>
      <p:pic>
        <p:nvPicPr>
          <p:cNvPr id="7" name="Immagin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91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80640"/>
            <a:ext cx="1158766" cy="1158766"/>
          </a:xfrm>
          <a:prstGeom prst="rect">
            <a:avLst/>
          </a:prstGeom>
        </p:spPr>
      </p:pic>
      <p:sp>
        <p:nvSpPr>
          <p:cNvPr id="8" name="object 2"/>
          <p:cNvSpPr txBox="1"/>
          <p:nvPr/>
        </p:nvSpPr>
        <p:spPr>
          <a:xfrm>
            <a:off x="1295400" y="1898915"/>
            <a:ext cx="6248400" cy="22057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lang="it-IT" sz="2800" b="1" spc="-195" dirty="0" smtClean="0">
                <a:solidFill>
                  <a:schemeClr val="tx2"/>
                </a:solidFill>
                <a:latin typeface="Trebuchet MS"/>
                <a:cs typeface="Trebuchet MS"/>
              </a:rPr>
              <a:t>Il Sistema informativo </a:t>
            </a:r>
            <a:r>
              <a:rPr lang="it-IT" sz="2800" b="1" spc="-195" dirty="0" err="1" smtClean="0">
                <a:solidFill>
                  <a:schemeClr val="tx2"/>
                </a:solidFill>
                <a:latin typeface="Trebuchet MS"/>
                <a:cs typeface="Trebuchet MS"/>
              </a:rPr>
              <a:t>Excelsior</a:t>
            </a:r>
            <a:r>
              <a:rPr lang="it-IT" sz="2800" b="1" spc="-195" dirty="0" smtClean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</a:p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lang="it-IT" sz="2800" b="1" spc="-195" dirty="0" smtClean="0">
                <a:solidFill>
                  <a:srgbClr val="A40000"/>
                </a:solidFill>
                <a:latin typeface="Trebuchet MS"/>
                <a:cs typeface="Trebuchet MS"/>
              </a:rPr>
              <a:t>Fabbisogni professionali, formativi e di competenze </a:t>
            </a:r>
            <a:r>
              <a:rPr lang="it-IT" sz="2800" b="1" spc="-195" dirty="0" smtClean="0">
                <a:solidFill>
                  <a:srgbClr val="A40000"/>
                </a:solidFill>
                <a:latin typeface="Trebuchet MS"/>
                <a:cs typeface="Trebuchet MS"/>
              </a:rPr>
              <a:t>digitali</a:t>
            </a:r>
            <a:endParaRPr lang="it-IT" sz="2800" b="1" spc="-195" dirty="0" smtClean="0">
              <a:solidFill>
                <a:srgbClr val="A40000"/>
              </a:solidFill>
              <a:latin typeface="Trebuchet MS"/>
              <a:cs typeface="Trebuchet MS"/>
            </a:endParaRPr>
          </a:p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lang="it-IT" sz="2800" b="1" spc="-195" dirty="0">
                <a:solidFill>
                  <a:schemeClr val="tx2"/>
                </a:solidFill>
                <a:latin typeface="Trebuchet MS"/>
                <a:cs typeface="Trebuchet MS"/>
              </a:rPr>
              <a:t>La voce delle </a:t>
            </a:r>
            <a:r>
              <a:rPr lang="it-IT" sz="2800" b="1" spc="-195" dirty="0" smtClean="0">
                <a:solidFill>
                  <a:schemeClr val="tx2"/>
                </a:solidFill>
                <a:latin typeface="Trebuchet MS"/>
                <a:cs typeface="Trebuchet MS"/>
              </a:rPr>
              <a:t>imprese</a:t>
            </a:r>
          </a:p>
          <a:p>
            <a:pPr marL="1905" algn="ctr">
              <a:lnSpc>
                <a:spcPct val="100000"/>
              </a:lnSpc>
              <a:spcBef>
                <a:spcPts val="100"/>
              </a:spcBef>
            </a:pPr>
            <a:endParaRPr lang="it-IT" sz="2800" b="1" spc="-195" dirty="0" smtClean="0">
              <a:solidFill>
                <a:srgbClr val="A400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6676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124CF9FD-213F-4BD2-9301-3EBF0B7B3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06071"/>
            <a:ext cx="7524311" cy="449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86;p4"/>
          <p:cNvSpPr txBox="1"/>
          <p:nvPr/>
        </p:nvSpPr>
        <p:spPr>
          <a:xfrm>
            <a:off x="304800" y="833115"/>
            <a:ext cx="8651631" cy="672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1" dirty="0" smtClean="0">
                <a:solidFill>
                  <a:srgbClr val="1E46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Distribuzione settoriale dell</a:t>
            </a:r>
            <a:r>
              <a:rPr lang="it-IT" sz="1800" b="1" i="1" u="none" strike="noStrike" cap="none" dirty="0" smtClean="0">
                <a:solidFill>
                  <a:srgbClr val="1E464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 imprese </a:t>
            </a:r>
            <a:r>
              <a:rPr lang="it-IT" sz="1800" b="1" i="1" u="none" strike="noStrike" cap="none" dirty="0">
                <a:solidFill>
                  <a:srgbClr val="1E464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che hanno assunto personale a seguito di investimenti in innovazione </a:t>
            </a:r>
            <a:r>
              <a:rPr lang="it-IT" sz="1800" b="1" i="1" u="none" strike="noStrike" cap="none" dirty="0" smtClean="0">
                <a:solidFill>
                  <a:srgbClr val="1E464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digitale - Italia</a:t>
            </a:r>
            <a:endParaRPr sz="1800" b="1" i="1" u="none" strike="noStrike" cap="none" dirty="0">
              <a:solidFill>
                <a:srgbClr val="1E464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Freccia a sinistra 8"/>
          <p:cNvSpPr/>
          <p:nvPr/>
        </p:nvSpPr>
        <p:spPr>
          <a:xfrm>
            <a:off x="5410200" y="2783455"/>
            <a:ext cx="978408" cy="484632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1066800" y="3124200"/>
            <a:ext cx="12192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3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/>
          <p:nvPr/>
        </p:nvPicPr>
        <p:blipFill rotWithShape="1">
          <a:blip r:embed="rId2"/>
          <a:srcRect l="24020" t="30039" r="24043" b="9354"/>
          <a:stretch/>
        </p:blipFill>
        <p:spPr bwMode="auto">
          <a:xfrm>
            <a:off x="457200" y="914400"/>
            <a:ext cx="8238566" cy="518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Freccia a sinistra 6"/>
          <p:cNvSpPr/>
          <p:nvPr/>
        </p:nvSpPr>
        <p:spPr>
          <a:xfrm>
            <a:off x="6553200" y="3962400"/>
            <a:ext cx="978408" cy="484632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425824" y="990600"/>
            <a:ext cx="685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1 4"/>
          <p:cNvCxnSpPr/>
          <p:nvPr/>
        </p:nvCxnSpPr>
        <p:spPr>
          <a:xfrm>
            <a:off x="1524000" y="4343400"/>
            <a:ext cx="27432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05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57200" y="990600"/>
            <a:ext cx="685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/>
          <p:nvPr/>
        </p:nvPicPr>
        <p:blipFill rotWithShape="1">
          <a:blip r:embed="rId2"/>
          <a:srcRect l="3798" t="27002" r="44836" b="8519"/>
          <a:stretch/>
        </p:blipFill>
        <p:spPr bwMode="auto">
          <a:xfrm>
            <a:off x="381000" y="968188"/>
            <a:ext cx="8229600" cy="510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Freccia a sinistra 7"/>
          <p:cNvSpPr/>
          <p:nvPr/>
        </p:nvSpPr>
        <p:spPr>
          <a:xfrm>
            <a:off x="6781800" y="4038600"/>
            <a:ext cx="978408" cy="484632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04800" y="990600"/>
            <a:ext cx="685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1524000" y="4343400"/>
            <a:ext cx="27432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01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57200" y="990600"/>
            <a:ext cx="685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04800" y="990600"/>
            <a:ext cx="685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/>
          <p:nvPr/>
        </p:nvPicPr>
        <p:blipFill rotWithShape="1">
          <a:blip r:embed="rId2"/>
          <a:srcRect l="24537" t="25820" r="24854" b="9685"/>
          <a:stretch/>
        </p:blipFill>
        <p:spPr bwMode="auto">
          <a:xfrm>
            <a:off x="228600" y="914400"/>
            <a:ext cx="7924800" cy="4952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Freccia a sinistra 6"/>
          <p:cNvSpPr/>
          <p:nvPr/>
        </p:nvSpPr>
        <p:spPr>
          <a:xfrm>
            <a:off x="6096000" y="3886200"/>
            <a:ext cx="978408" cy="484632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52400" y="923365"/>
            <a:ext cx="685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1 3"/>
          <p:cNvCxnSpPr/>
          <p:nvPr/>
        </p:nvCxnSpPr>
        <p:spPr>
          <a:xfrm>
            <a:off x="1219200" y="4267200"/>
            <a:ext cx="27432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20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57200" y="990600"/>
            <a:ext cx="685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04800" y="990600"/>
            <a:ext cx="685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52400" y="923365"/>
            <a:ext cx="685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232" y="941294"/>
            <a:ext cx="6872204" cy="172686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90793" y="2747668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https://www.lg.camcom.it/pagina2652_materiali-digitali-e-archivio-webinar.html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32" y="3654032"/>
            <a:ext cx="2871465" cy="170093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191" y="3689925"/>
            <a:ext cx="2969009" cy="1737511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755276" y="5476612"/>
            <a:ext cx="7924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i="1" dirty="0" smtClean="0">
                <a:solidFill>
                  <a:srgbClr val="333333"/>
                </a:solidFill>
                <a:latin typeface="Titillium Web"/>
              </a:rPr>
              <a:t>Rivolto alle imprese turistiche e a chi, come futuro collaboratore, è interessato a capire come vengono accolte e utilizzate le tecnologie digitali da turisti e imprenditori, come si sta evolvendo il settore e di quali competenze necessita.</a:t>
            </a:r>
            <a:endParaRPr lang="it-IT" sz="1100" dirty="0"/>
          </a:p>
        </p:txBody>
      </p:sp>
      <p:sp>
        <p:nvSpPr>
          <p:cNvPr id="14" name="Rettangolo 13"/>
          <p:cNvSpPr/>
          <p:nvPr/>
        </p:nvSpPr>
        <p:spPr>
          <a:xfrm>
            <a:off x="791135" y="3314690"/>
            <a:ext cx="7924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i="1" dirty="0">
                <a:solidFill>
                  <a:srgbClr val="333333"/>
                </a:solidFill>
                <a:latin typeface="Titillium Web"/>
              </a:rPr>
              <a:t>Ciclo di </a:t>
            </a:r>
            <a:r>
              <a:rPr lang="it-IT" sz="1100" i="1" dirty="0" err="1">
                <a:solidFill>
                  <a:srgbClr val="333333"/>
                </a:solidFill>
                <a:latin typeface="Titillium Web"/>
              </a:rPr>
              <a:t>Webinar</a:t>
            </a:r>
            <a:r>
              <a:rPr lang="it-IT" sz="1100" i="1" dirty="0">
                <a:solidFill>
                  <a:srgbClr val="333333"/>
                </a:solidFill>
                <a:latin typeface="Titillium Web"/>
              </a:rPr>
              <a:t> ISNART </a:t>
            </a:r>
            <a:r>
              <a:rPr lang="it-IT" sz="1100" i="1" dirty="0" smtClean="0">
                <a:solidFill>
                  <a:srgbClr val="333333"/>
                </a:solidFill>
                <a:latin typeface="Titillium Web"/>
              </a:rPr>
              <a:t> </a:t>
            </a:r>
            <a:r>
              <a:rPr lang="it-IT" sz="1100" i="1" dirty="0" err="1" smtClean="0">
                <a:solidFill>
                  <a:srgbClr val="333333"/>
                </a:solidFill>
                <a:latin typeface="Titillium Web"/>
              </a:rPr>
              <a:t>Unioncamere</a:t>
            </a:r>
            <a:r>
              <a:rPr lang="it-IT" sz="1100" i="1" dirty="0" smtClean="0">
                <a:solidFill>
                  <a:srgbClr val="333333"/>
                </a:solidFill>
                <a:latin typeface="Titillium Web"/>
              </a:rPr>
              <a:t> Toscana  proposti nell’ambito di un progetto nazionale </a:t>
            </a:r>
          </a:p>
          <a:p>
            <a:pPr algn="ctr"/>
            <a:r>
              <a:rPr lang="it-IT" sz="1100" i="1" dirty="0" smtClean="0">
                <a:solidFill>
                  <a:srgbClr val="333333"/>
                </a:solidFill>
                <a:latin typeface="Titillium Web"/>
              </a:rPr>
              <a:t>"Prepararsi </a:t>
            </a:r>
            <a:r>
              <a:rPr lang="it-IT" sz="1100" i="1" dirty="0">
                <a:solidFill>
                  <a:srgbClr val="333333"/>
                </a:solidFill>
                <a:latin typeface="Titillium Web"/>
              </a:rPr>
              <a:t>a ripensare il Turismo. Per un 2021 da protagonista"</a:t>
            </a:r>
            <a:endParaRPr lang="it-IT" sz="1100" dirty="0"/>
          </a:p>
        </p:txBody>
      </p:sp>
      <p:pic>
        <p:nvPicPr>
          <p:cNvPr id="15" name="Immagine 14"/>
          <p:cNvPicPr/>
          <p:nvPr/>
        </p:nvPicPr>
        <p:blipFill rotWithShape="1">
          <a:blip r:embed="rId5"/>
          <a:srcRect l="11653" t="40478" r="38013" b="10179"/>
          <a:stretch/>
        </p:blipFill>
        <p:spPr bwMode="auto">
          <a:xfrm>
            <a:off x="6172200" y="3654032"/>
            <a:ext cx="2927350" cy="17177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286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2810" y="4805174"/>
            <a:ext cx="6858000" cy="553998"/>
          </a:xfrm>
        </p:spPr>
        <p:txBody>
          <a:bodyPr/>
          <a:lstStyle/>
          <a:p>
            <a:r>
              <a:rPr lang="it-IT" sz="1800" dirty="0" smtClean="0">
                <a:solidFill>
                  <a:schemeClr val="tx2"/>
                </a:solidFill>
              </a:rPr>
              <a:t>Raffaella Antonini</a:t>
            </a:r>
          </a:p>
          <a:p>
            <a:r>
              <a:rPr lang="it-IT" sz="1800" dirty="0" smtClean="0">
                <a:solidFill>
                  <a:schemeClr val="tx2"/>
                </a:solidFill>
              </a:rPr>
              <a:t>orientamento@lg.camcom.it</a:t>
            </a:r>
            <a:endParaRPr lang="it-IT" sz="1800" dirty="0">
              <a:solidFill>
                <a:schemeClr val="tx2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52710" y="4270148"/>
            <a:ext cx="84582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Grazie per l’attenzione</a:t>
            </a:r>
            <a:endParaRPr lang="it-IT" b="1" dirty="0">
              <a:solidFill>
                <a:srgbClr val="808080">
                  <a:lumMod val="25000"/>
                </a:srgbClr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862" y="1719404"/>
            <a:ext cx="2848051" cy="1342284"/>
          </a:xfrm>
          <a:prstGeom prst="rect">
            <a:avLst/>
          </a:prstGeom>
        </p:spPr>
      </p:pic>
      <p:pic>
        <p:nvPicPr>
          <p:cNvPr id="9" name="Picture 2" descr="C:\Users\casagrande\Desktop\ue-fse-investiamo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17" y="1112244"/>
            <a:ext cx="1529579" cy="3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124339"/>
            <a:ext cx="920576" cy="37798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9776" y="1099896"/>
            <a:ext cx="1005927" cy="377985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2340880" y="3245757"/>
            <a:ext cx="46818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hlinkClick r:id="rId6"/>
              </a:rPr>
              <a:t>https://excelsior.unioncamere.net</a:t>
            </a:r>
            <a:r>
              <a:rPr lang="it-IT" sz="2400" b="1" dirty="0" smtClean="0">
                <a:hlinkClick r:id="rId6"/>
              </a:rPr>
              <a:t>/</a:t>
            </a:r>
            <a:endParaRPr lang="it-IT" sz="2400" b="1" dirty="0" smtClean="0"/>
          </a:p>
          <a:p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09510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2810" y="4366180"/>
            <a:ext cx="6858000" cy="1107996"/>
          </a:xfrm>
        </p:spPr>
        <p:txBody>
          <a:bodyPr/>
          <a:lstStyle/>
          <a:p>
            <a:r>
              <a:rPr lang="it-IT" sz="1800" dirty="0">
                <a:solidFill>
                  <a:schemeClr val="tx2"/>
                </a:solidFill>
              </a:rPr>
              <a:t>A vent’anni dalla </a:t>
            </a:r>
            <a:r>
              <a:rPr lang="it-IT" sz="1800" dirty="0" smtClean="0">
                <a:solidFill>
                  <a:schemeClr val="tx2"/>
                </a:solidFill>
              </a:rPr>
              <a:t>nascita </a:t>
            </a:r>
            <a:r>
              <a:rPr lang="it-IT" sz="1800" dirty="0">
                <a:solidFill>
                  <a:schemeClr val="tx2"/>
                </a:solidFill>
              </a:rPr>
              <a:t>il Sistema informativo Excelsior si conferma una delle fonti più utilizzate per</a:t>
            </a:r>
          </a:p>
          <a:p>
            <a:r>
              <a:rPr lang="it-IT" sz="1800" dirty="0">
                <a:solidFill>
                  <a:schemeClr val="tx2"/>
                </a:solidFill>
              </a:rPr>
              <a:t>seguire le dinamiche quali-quantitative della domanda di lavoro. </a:t>
            </a:r>
          </a:p>
        </p:txBody>
      </p:sp>
      <p:sp>
        <p:nvSpPr>
          <p:cNvPr id="6" name="Rettangolo 5"/>
          <p:cNvSpPr/>
          <p:nvPr/>
        </p:nvSpPr>
        <p:spPr>
          <a:xfrm>
            <a:off x="452710" y="3245344"/>
            <a:ext cx="8458200" cy="1186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b="1" i="1" dirty="0">
                <a:solidFill>
                  <a:srgbClr val="C0000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Excelsior </a:t>
            </a:r>
            <a:r>
              <a:rPr lang="it-IT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è </a:t>
            </a:r>
            <a:r>
              <a:rPr lang="it-IT" dirty="0" smtClean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un’indagine </a:t>
            </a:r>
            <a:r>
              <a:rPr lang="it-IT" dirty="0">
                <a:latin typeface="Calibri" panose="020F0502020204030204" pitchFamily="34" charset="0"/>
              </a:rPr>
              <a:t>realizzata da 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Unioncamere e </a:t>
            </a: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ANPAL </a:t>
            </a:r>
            <a:r>
              <a:rPr lang="it-IT" dirty="0" smtClean="0">
                <a:latin typeface="Calibri" panose="020F0502020204030204" pitchFamily="34" charset="0"/>
              </a:rPr>
              <a:t>a cui collaborano anche le singole Camere di Commercio.</a:t>
            </a:r>
          </a:p>
          <a:p>
            <a:pPr lvl="0"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dirty="0" smtClean="0">
                <a:solidFill>
                  <a:srgbClr val="808080">
                    <a:lumMod val="25000"/>
                  </a:srgbClr>
                </a:solidFill>
                <a:latin typeface="Calibri" panose="020F0502020204030204" pitchFamily="34" charset="0"/>
              </a:rPr>
              <a:t>Fornisce informazioni sulle </a:t>
            </a:r>
            <a:r>
              <a:rPr lang="it-IT" b="1" dirty="0">
                <a:solidFill>
                  <a:srgbClr val="808080">
                    <a:lumMod val="25000"/>
                  </a:srgbClr>
                </a:solidFill>
                <a:latin typeface="Calibri" panose="020F0502020204030204" pitchFamily="34" charset="0"/>
              </a:rPr>
              <a:t>previsioni di assunzione </a:t>
            </a:r>
            <a:r>
              <a:rPr lang="it-IT" dirty="0">
                <a:solidFill>
                  <a:srgbClr val="808080">
                    <a:lumMod val="25000"/>
                  </a:srgbClr>
                </a:solidFill>
                <a:latin typeface="Calibri" panose="020F0502020204030204" pitchFamily="34" charset="0"/>
              </a:rPr>
              <a:t>e </a:t>
            </a:r>
            <a:r>
              <a:rPr lang="it-IT" b="1" dirty="0">
                <a:solidFill>
                  <a:srgbClr val="808080">
                    <a:lumMod val="25000"/>
                  </a:srgbClr>
                </a:solidFill>
                <a:latin typeface="Calibri" panose="020F0502020204030204" pitchFamily="34" charset="0"/>
              </a:rPr>
              <a:t>analizza i fabbisogni formativi e professionali </a:t>
            </a:r>
            <a:r>
              <a:rPr lang="it-IT" dirty="0">
                <a:solidFill>
                  <a:srgbClr val="808080">
                    <a:lumMod val="25000"/>
                  </a:srgbClr>
                </a:solidFill>
                <a:latin typeface="Calibri" panose="020F0502020204030204" pitchFamily="34" charset="0"/>
              </a:rPr>
              <a:t>delle </a:t>
            </a:r>
            <a:r>
              <a:rPr lang="it-IT" b="1" dirty="0">
                <a:latin typeface="Calibri" panose="020F0502020204030204" pitchFamily="34" charset="0"/>
              </a:rPr>
              <a:t>imprese </a:t>
            </a:r>
            <a:r>
              <a:rPr lang="it-IT" b="1" dirty="0" smtClean="0">
                <a:latin typeface="Calibri" panose="020F0502020204030204" pitchFamily="34" charset="0"/>
              </a:rPr>
              <a:t>dell’industria </a:t>
            </a:r>
            <a:r>
              <a:rPr lang="it-IT" b="1" dirty="0">
                <a:latin typeface="Calibri" panose="020F0502020204030204" pitchFamily="34" charset="0"/>
              </a:rPr>
              <a:t>e dei servizi </a:t>
            </a:r>
            <a:r>
              <a:rPr lang="it-IT" dirty="0">
                <a:latin typeface="Calibri" panose="020F0502020204030204" pitchFamily="34" charset="0"/>
              </a:rPr>
              <a:t>con dipendenti.</a:t>
            </a:r>
            <a:endParaRPr lang="it-IT" b="1" dirty="0">
              <a:solidFill>
                <a:srgbClr val="808080">
                  <a:lumMod val="25000"/>
                </a:srgbClr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862" y="1719404"/>
            <a:ext cx="2848051" cy="1342284"/>
          </a:xfrm>
          <a:prstGeom prst="rect">
            <a:avLst/>
          </a:prstGeom>
        </p:spPr>
      </p:pic>
      <p:pic>
        <p:nvPicPr>
          <p:cNvPr id="9" name="Picture 2" descr="C:\Users\casagrande\Desktop\ue-fse-investiamo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17" y="1112244"/>
            <a:ext cx="1529579" cy="3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124339"/>
            <a:ext cx="920576" cy="37798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9776" y="1099896"/>
            <a:ext cx="1005927" cy="377985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2438400" y="5468962"/>
            <a:ext cx="46818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hlinkClick r:id="rId6"/>
              </a:rPr>
              <a:t>https://excelsior.unioncamere.net</a:t>
            </a:r>
            <a:r>
              <a:rPr lang="it-IT" sz="2400" b="1" dirty="0" smtClean="0">
                <a:hlinkClick r:id="rId6"/>
              </a:rPr>
              <a:t>/</a:t>
            </a:r>
            <a:endParaRPr lang="it-IT" sz="2400" b="1" dirty="0" smtClean="0"/>
          </a:p>
          <a:p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81085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9">
            <a:extLst>
              <a:ext uri="{FF2B5EF4-FFF2-40B4-BE49-F238E27FC236}">
                <a16:creationId xmlns:a16="http://schemas.microsoft.com/office/drawing/2014/main" xmlns="" id="{D1BD955B-5539-E64E-B57B-F8627F94F3A5}"/>
              </a:ext>
            </a:extLst>
          </p:cNvPr>
          <p:cNvSpPr txBox="1">
            <a:spLocks/>
          </p:cNvSpPr>
          <p:nvPr/>
        </p:nvSpPr>
        <p:spPr>
          <a:xfrm>
            <a:off x="7895446" y="6512970"/>
            <a:ext cx="791354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14" name="Segnaposto numero diapositiva 9">
            <a:extLst>
              <a:ext uri="{FF2B5EF4-FFF2-40B4-BE49-F238E27FC236}">
                <a16:creationId xmlns:a16="http://schemas.microsoft.com/office/drawing/2014/main" xmlns="" id="{0CF6EDEA-2491-2942-8F77-A357CFC499E3}"/>
              </a:ext>
            </a:extLst>
          </p:cNvPr>
          <p:cNvSpPr txBox="1">
            <a:spLocks/>
          </p:cNvSpPr>
          <p:nvPr/>
        </p:nvSpPr>
        <p:spPr>
          <a:xfrm>
            <a:off x="8752608" y="6555700"/>
            <a:ext cx="391392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A41E1B-4F70-4964-A407-84C68BE8251C}" type="slidenum">
              <a:rPr lang="it-IT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28" name="Sottotitolo 2">
            <a:extLst>
              <a:ext uri="{FF2B5EF4-FFF2-40B4-BE49-F238E27FC236}">
                <a16:creationId xmlns:a16="http://schemas.microsoft.com/office/drawing/2014/main" xmlns="" id="{8963D525-2D54-E24D-BA39-20C407A4796D}"/>
              </a:ext>
            </a:extLst>
          </p:cNvPr>
          <p:cNvSpPr txBox="1">
            <a:spLocks/>
          </p:cNvSpPr>
          <p:nvPr/>
        </p:nvSpPr>
        <p:spPr>
          <a:xfrm>
            <a:off x="209550" y="952388"/>
            <a:ext cx="5196558" cy="1333612"/>
          </a:xfrm>
          <a:prstGeom prst="rect">
            <a:avLst/>
          </a:prstGeom>
          <a:ln w="1270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endParaRPr lang="it-IT" sz="1800" b="1" dirty="0">
              <a:solidFill>
                <a:srgbClr val="C0504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114800" y="2125140"/>
            <a:ext cx="455022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i="1" dirty="0">
                <a:latin typeface="+mj-lt"/>
              </a:rPr>
              <a:t>I</a:t>
            </a:r>
            <a:r>
              <a:rPr lang="it-IT" i="1" dirty="0" smtClean="0">
                <a:latin typeface="+mj-lt"/>
              </a:rPr>
              <a:t>l </a:t>
            </a:r>
            <a:r>
              <a:rPr lang="it-IT" i="1" dirty="0">
                <a:latin typeface="+mj-lt"/>
              </a:rPr>
              <a:t>Sistema Informativo </a:t>
            </a:r>
            <a:r>
              <a:rPr lang="it-IT" i="1" dirty="0" err="1">
                <a:latin typeface="+mj-lt"/>
              </a:rPr>
              <a:t>Excelsior</a:t>
            </a:r>
            <a:r>
              <a:rPr lang="it-IT" i="1" dirty="0">
                <a:latin typeface="+mj-lt"/>
              </a:rPr>
              <a:t> fornisce anche previsioni sul fabbisogno occupazionale a medio termine (orizzonte quinquennale), tramite un modello econometrico multisettoriale e con un approccio analogo a quello seguito a livello europeo dal </a:t>
            </a:r>
            <a:r>
              <a:rPr lang="it-IT" i="1" dirty="0" smtClean="0">
                <a:latin typeface="+mj-lt"/>
              </a:rPr>
              <a:t>CEDEFOP.</a:t>
            </a:r>
          </a:p>
          <a:p>
            <a:pPr algn="just">
              <a:spcAft>
                <a:spcPts val="0"/>
              </a:spcAft>
            </a:pPr>
            <a:r>
              <a:rPr lang="it-IT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L’</a:t>
            </a:r>
            <a:r>
              <a:rPr lang="it-IT" sz="2000" i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obiettivo</a:t>
            </a:r>
            <a:r>
              <a:rPr lang="it-IT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di fondo </a:t>
            </a:r>
            <a:r>
              <a:rPr lang="it-IT" i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è </a:t>
            </a:r>
            <a:r>
              <a:rPr lang="it-IT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soprattutto quello di </a:t>
            </a:r>
            <a:r>
              <a:rPr lang="it-IT" i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offrire un contributo conoscitivo utile per la programmazione dell’offerta formativa ai diversi livelli e per l’orientamento delle scelte formative da parte degli studenti e delle famiglie</a:t>
            </a:r>
            <a:r>
              <a:rPr lang="it-IT" i="1" dirty="0" smtClean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7" name="Rettangolo 6"/>
          <p:cNvSpPr/>
          <p:nvPr/>
        </p:nvSpPr>
        <p:spPr>
          <a:xfrm>
            <a:off x="2438400" y="817351"/>
            <a:ext cx="4572000" cy="646331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Fabbisogni 2021-2025 ITALIA</a:t>
            </a: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PREMESSA</a:t>
            </a:r>
          </a:p>
        </p:txBody>
      </p:sp>
      <p:pic>
        <p:nvPicPr>
          <p:cNvPr id="15" name="Immagine 14"/>
          <p:cNvPicPr/>
          <p:nvPr/>
        </p:nvPicPr>
        <p:blipFill rotWithShape="1">
          <a:blip r:embed="rId2"/>
          <a:srcRect l="24992" t="14704" r="42727" b="3691"/>
          <a:stretch/>
        </p:blipFill>
        <p:spPr bwMode="auto">
          <a:xfrm>
            <a:off x="609600" y="1981200"/>
            <a:ext cx="2971800" cy="40119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ettangolo 16"/>
          <p:cNvSpPr/>
          <p:nvPr/>
        </p:nvSpPr>
        <p:spPr>
          <a:xfrm>
            <a:off x="1469164" y="62484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alibri" panose="020F0502020204030204" pitchFamily="34" charset="0"/>
              </a:rPr>
              <a:t>Fonte</a:t>
            </a:r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</a:rPr>
              <a:t>Unioncamere – ANPAL, Sistema Informativo Excelsior 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8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9">
            <a:extLst>
              <a:ext uri="{FF2B5EF4-FFF2-40B4-BE49-F238E27FC236}">
                <a16:creationId xmlns:a16="http://schemas.microsoft.com/office/drawing/2014/main" xmlns="" id="{D1BD955B-5539-E64E-B57B-F8627F94F3A5}"/>
              </a:ext>
            </a:extLst>
          </p:cNvPr>
          <p:cNvSpPr txBox="1">
            <a:spLocks/>
          </p:cNvSpPr>
          <p:nvPr/>
        </p:nvSpPr>
        <p:spPr>
          <a:xfrm>
            <a:off x="7895446" y="6512970"/>
            <a:ext cx="791354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14" name="Segnaposto numero diapositiva 9">
            <a:extLst>
              <a:ext uri="{FF2B5EF4-FFF2-40B4-BE49-F238E27FC236}">
                <a16:creationId xmlns:a16="http://schemas.microsoft.com/office/drawing/2014/main" xmlns="" id="{0CF6EDEA-2491-2942-8F77-A357CFC499E3}"/>
              </a:ext>
            </a:extLst>
          </p:cNvPr>
          <p:cNvSpPr txBox="1">
            <a:spLocks/>
          </p:cNvSpPr>
          <p:nvPr/>
        </p:nvSpPr>
        <p:spPr>
          <a:xfrm>
            <a:off x="8752608" y="6555700"/>
            <a:ext cx="391392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A41E1B-4F70-4964-A407-84C68BE8251C}" type="slidenum">
              <a:rPr lang="it-IT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228600" y="1295400"/>
            <a:ext cx="4572000" cy="646331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Fabbisogni 2021-2025</a:t>
            </a: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EXPANSION DEMAND</a:t>
            </a:r>
          </a:p>
        </p:txBody>
      </p:sp>
      <p:sp>
        <p:nvSpPr>
          <p:cNvPr id="2" name="Rettangolo 1"/>
          <p:cNvSpPr/>
          <p:nvPr/>
        </p:nvSpPr>
        <p:spPr>
          <a:xfrm>
            <a:off x="304800" y="23622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1600" dirty="0"/>
              <a:t>Si stima che tra il 2021 e il 2025 </a:t>
            </a:r>
            <a:r>
              <a:rPr lang="it-IT" sz="1600" b="1" dirty="0">
                <a:solidFill>
                  <a:srgbClr val="C00000"/>
                </a:solidFill>
              </a:rPr>
              <a:t>l’incremento complessivo dello stock per effetto dell’espansione economica </a:t>
            </a:r>
            <a:r>
              <a:rPr lang="it-IT" sz="1600" dirty="0"/>
              <a:t>potrà variare tra 933mila e quasi 1 milione e 300mila occupati a seconda dello scenario.</a:t>
            </a:r>
          </a:p>
        </p:txBody>
      </p:sp>
      <p:sp>
        <p:nvSpPr>
          <p:cNvPr id="8" name="Rettangolo 7"/>
          <p:cNvSpPr/>
          <p:nvPr/>
        </p:nvSpPr>
        <p:spPr>
          <a:xfrm>
            <a:off x="4376304" y="3516362"/>
            <a:ext cx="4572000" cy="646331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Fabbisogni 2021-2025</a:t>
            </a: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REPLACEMENT DEMAND</a:t>
            </a:r>
          </a:p>
        </p:txBody>
      </p:sp>
      <p:sp>
        <p:nvSpPr>
          <p:cNvPr id="3" name="Rettangolo 2"/>
          <p:cNvSpPr/>
          <p:nvPr/>
        </p:nvSpPr>
        <p:spPr>
          <a:xfrm>
            <a:off x="3733800" y="4768893"/>
            <a:ext cx="533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 smtClean="0"/>
              <a:t>Il </a:t>
            </a:r>
            <a:r>
              <a:rPr lang="it-IT" sz="1600" dirty="0"/>
              <a:t>fabbisogno occupazionale dei vari settori è </a:t>
            </a:r>
            <a:r>
              <a:rPr lang="it-IT" sz="1600" dirty="0" smtClean="0"/>
              <a:t>determinato anche dalla </a:t>
            </a:r>
            <a:r>
              <a:rPr lang="it-IT" sz="1600" b="1" dirty="0">
                <a:solidFill>
                  <a:srgbClr val="C00000"/>
                </a:solidFill>
              </a:rPr>
              <a:t>necessità di sostituzione di addetti in uscita per pensionamento o mortalità</a:t>
            </a:r>
            <a:r>
              <a:rPr lang="it-IT" sz="1600" dirty="0"/>
              <a:t>, </a:t>
            </a:r>
            <a:r>
              <a:rPr lang="it-IT" sz="1600" dirty="0" smtClean="0"/>
              <a:t>un fabbisogno che per </a:t>
            </a:r>
            <a:r>
              <a:rPr lang="it-IT" sz="1600" dirty="0"/>
              <a:t>il </a:t>
            </a:r>
            <a:r>
              <a:rPr lang="it-IT" sz="1600" dirty="0" smtClean="0"/>
              <a:t>quinquennio è stimato </a:t>
            </a:r>
            <a:r>
              <a:rPr lang="it-IT" sz="1600" dirty="0"/>
              <a:t>in oltre 2 milioni e 600mila unità.</a:t>
            </a:r>
          </a:p>
        </p:txBody>
      </p:sp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1186465088"/>
              </p:ext>
            </p:extLst>
          </p:nvPr>
        </p:nvGraphicFramePr>
        <p:xfrm>
          <a:off x="5638800" y="925113"/>
          <a:ext cx="2514600" cy="211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2350733372"/>
              </p:ext>
            </p:extLst>
          </p:nvPr>
        </p:nvGraphicFramePr>
        <p:xfrm>
          <a:off x="228600" y="3657600"/>
          <a:ext cx="3581400" cy="2050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74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9">
            <a:extLst>
              <a:ext uri="{FF2B5EF4-FFF2-40B4-BE49-F238E27FC236}">
                <a16:creationId xmlns:a16="http://schemas.microsoft.com/office/drawing/2014/main" xmlns="" id="{D1BD955B-5539-E64E-B57B-F8627F94F3A5}"/>
              </a:ext>
            </a:extLst>
          </p:cNvPr>
          <p:cNvSpPr txBox="1">
            <a:spLocks/>
          </p:cNvSpPr>
          <p:nvPr/>
        </p:nvSpPr>
        <p:spPr>
          <a:xfrm>
            <a:off x="7895446" y="6512970"/>
            <a:ext cx="791354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14" name="Segnaposto numero diapositiva 9">
            <a:extLst>
              <a:ext uri="{FF2B5EF4-FFF2-40B4-BE49-F238E27FC236}">
                <a16:creationId xmlns:a16="http://schemas.microsoft.com/office/drawing/2014/main" xmlns="" id="{0CF6EDEA-2491-2942-8F77-A357CFC499E3}"/>
              </a:ext>
            </a:extLst>
          </p:cNvPr>
          <p:cNvSpPr txBox="1">
            <a:spLocks/>
          </p:cNvSpPr>
          <p:nvPr/>
        </p:nvSpPr>
        <p:spPr>
          <a:xfrm>
            <a:off x="8752608" y="6555700"/>
            <a:ext cx="391392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A41E1B-4F70-4964-A407-84C68BE8251C}" type="slidenum">
              <a:rPr lang="it-IT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2095500" y="424880"/>
            <a:ext cx="4572000" cy="892552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FABBISOGNI 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OCCUPAZIONALI PREVISTI NEL PERIODO 2021-2025 PER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COMMERCIO E TURISMO</a:t>
            </a:r>
          </a:p>
        </p:txBody>
      </p:sp>
      <p:sp>
        <p:nvSpPr>
          <p:cNvPr id="8" name="Rettangolo 7"/>
          <p:cNvSpPr/>
          <p:nvPr/>
        </p:nvSpPr>
        <p:spPr>
          <a:xfrm>
            <a:off x="674594" y="2667000"/>
            <a:ext cx="373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A seconda dello scenario, tra il 38% e il 58% del fabbisogno della filiera - che comprende commercio, turismo e ristorazione - sarà costituito da lavoratori dipendenti e il resto da indipendenti, che quindi potranno arrivare al 62% del totale.</a:t>
            </a:r>
            <a:endParaRPr lang="it-IT" sz="1600" b="1" dirty="0">
              <a:solidFill>
                <a:srgbClr val="A40000"/>
              </a:solidFill>
            </a:endParaRPr>
          </a:p>
        </p:txBody>
      </p:sp>
      <p:pic>
        <p:nvPicPr>
          <p:cNvPr id="9" name="Immagine 8"/>
          <p:cNvPicPr/>
          <p:nvPr/>
        </p:nvPicPr>
        <p:blipFill rotWithShape="1">
          <a:blip r:embed="rId2"/>
          <a:srcRect l="18769" t="22191" r="41686" b="10320"/>
          <a:stretch/>
        </p:blipFill>
        <p:spPr bwMode="auto">
          <a:xfrm>
            <a:off x="4876800" y="1371601"/>
            <a:ext cx="3733800" cy="4572000"/>
          </a:xfrm>
          <a:prstGeom prst="rect">
            <a:avLst/>
          </a:prstGeom>
          <a:ln w="1905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33400" y="6277689"/>
            <a:ext cx="769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 tabella sono </a:t>
            </a:r>
            <a:r>
              <a:rPr lang="it-IT" sz="1400" i="1" dirty="0">
                <a:solidFill>
                  <a:schemeClr val="bg1"/>
                </a:solidFill>
                <a:latin typeface="Calibri" panose="020F0502020204030204" pitchFamily="34" charset="0"/>
              </a:rPr>
              <a:t>riportate le prime professioni per gruppo professionale per fabbisogno nel quinquennio. </a:t>
            </a:r>
            <a:endParaRPr lang="it-IT" sz="1400" dirty="0">
              <a:solidFill>
                <a:schemeClr val="bg1"/>
              </a:solidFill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5152246" y="3429000"/>
            <a:ext cx="246775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21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9">
            <a:extLst>
              <a:ext uri="{FF2B5EF4-FFF2-40B4-BE49-F238E27FC236}">
                <a16:creationId xmlns="" xmlns:a16="http://schemas.microsoft.com/office/drawing/2014/main" id="{D1BD955B-5539-E64E-B57B-F8627F94F3A5}"/>
              </a:ext>
            </a:extLst>
          </p:cNvPr>
          <p:cNvSpPr txBox="1">
            <a:spLocks/>
          </p:cNvSpPr>
          <p:nvPr/>
        </p:nvSpPr>
        <p:spPr>
          <a:xfrm>
            <a:off x="7895446" y="6512970"/>
            <a:ext cx="791354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14" name="Segnaposto numero diapositiva 9">
            <a:extLst>
              <a:ext uri="{FF2B5EF4-FFF2-40B4-BE49-F238E27FC236}">
                <a16:creationId xmlns="" xmlns:a16="http://schemas.microsoft.com/office/drawing/2014/main" id="{0CF6EDEA-2491-2942-8F77-A357CFC499E3}"/>
              </a:ext>
            </a:extLst>
          </p:cNvPr>
          <p:cNvSpPr txBox="1">
            <a:spLocks/>
          </p:cNvSpPr>
          <p:nvPr/>
        </p:nvSpPr>
        <p:spPr>
          <a:xfrm>
            <a:off x="8752608" y="6555700"/>
            <a:ext cx="391392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A41E1B-4F70-4964-A407-84C68BE8251C}" type="slidenum">
              <a:rPr lang="it-IT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2095500" y="424880"/>
            <a:ext cx="4572000" cy="892552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FABBISOGNI 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OCCUPAZIONALI PREVISTI NEL PERIODO 2021-2025 PER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COMMERCIO E TURISMO</a:t>
            </a:r>
          </a:p>
        </p:txBody>
      </p:sp>
      <p:sp>
        <p:nvSpPr>
          <p:cNvPr id="8" name="Rettangolo 7"/>
          <p:cNvSpPr/>
          <p:nvPr/>
        </p:nvSpPr>
        <p:spPr>
          <a:xfrm>
            <a:off x="152400" y="2057400"/>
            <a:ext cx="46482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/>
              <a:t>S</a:t>
            </a:r>
            <a:r>
              <a:rPr lang="it-IT" sz="1600" dirty="0" smtClean="0"/>
              <a:t>i </a:t>
            </a:r>
            <a:r>
              <a:rPr lang="it-IT" sz="1600" dirty="0"/>
              <a:t>stima il più elevato tasso di fabbisogno per gli </a:t>
            </a:r>
            <a:r>
              <a:rPr lang="it-IT" sz="1600" b="1" dirty="0">
                <a:solidFill>
                  <a:srgbClr val="A40000"/>
                </a:solidFill>
              </a:rPr>
              <a:t>specialisti in scienze matematiche e informatiche </a:t>
            </a:r>
            <a:r>
              <a:rPr lang="it-IT" sz="1600" dirty="0"/>
              <a:t>(che includono progettisti di siti web e applicazioni multimediali), che probabilmente saranno richiesti per </a:t>
            </a:r>
            <a:r>
              <a:rPr lang="it-IT" sz="1600" b="1" dirty="0">
                <a:solidFill>
                  <a:srgbClr val="0070C0"/>
                </a:solidFill>
              </a:rPr>
              <a:t>adeguare i servizi turistici in campo digitale, beneficiando delle risorse programmate a livello nazionale ed europeo.</a:t>
            </a:r>
          </a:p>
          <a:p>
            <a:pPr algn="just"/>
            <a:r>
              <a:rPr lang="it-IT" sz="1600" dirty="0"/>
              <a:t>L</a:t>
            </a:r>
            <a:r>
              <a:rPr lang="it-IT" sz="1600" dirty="0" smtClean="0"/>
              <a:t>e </a:t>
            </a:r>
            <a:r>
              <a:rPr lang="it-IT" sz="1600" dirty="0"/>
              <a:t>competenze verdi potranno sostenere la ripresa del settore promuovendo un’offerta turistica più sostenibile. Saranno fondamentali anche in questo settore le </a:t>
            </a:r>
            <a:r>
              <a:rPr lang="it-IT" sz="1600" b="1" dirty="0">
                <a:solidFill>
                  <a:srgbClr val="A40000"/>
                </a:solidFill>
              </a:rPr>
              <a:t>competenze inerenti al riciclo e alla gestione dei rifiuti, nonché le e-</a:t>
            </a:r>
            <a:r>
              <a:rPr lang="it-IT" sz="1600" b="1" dirty="0" err="1">
                <a:solidFill>
                  <a:srgbClr val="A40000"/>
                </a:solidFill>
              </a:rPr>
              <a:t>skill</a:t>
            </a:r>
            <a:r>
              <a:rPr lang="it-IT" sz="1600" b="1" dirty="0">
                <a:solidFill>
                  <a:srgbClr val="A40000"/>
                </a:solidFill>
              </a:rPr>
              <a:t> per una transizione verso servizi innovativi e digitalizzati</a:t>
            </a:r>
            <a:r>
              <a:rPr lang="it-IT" sz="1600" b="1" dirty="0" smtClean="0">
                <a:solidFill>
                  <a:srgbClr val="A40000"/>
                </a:solidFill>
              </a:rPr>
              <a:t>.</a:t>
            </a:r>
            <a:endParaRPr lang="it-IT" sz="1600" b="1" dirty="0">
              <a:solidFill>
                <a:srgbClr val="A40000"/>
              </a:solidFill>
            </a:endParaRPr>
          </a:p>
        </p:txBody>
      </p:sp>
      <p:pic>
        <p:nvPicPr>
          <p:cNvPr id="9" name="Immagine 8"/>
          <p:cNvPicPr/>
          <p:nvPr/>
        </p:nvPicPr>
        <p:blipFill rotWithShape="1">
          <a:blip r:embed="rId2"/>
          <a:srcRect l="18769" t="17710" r="36413" b="10320"/>
          <a:stretch/>
        </p:blipFill>
        <p:spPr bwMode="auto">
          <a:xfrm>
            <a:off x="5029200" y="1066800"/>
            <a:ext cx="3886200" cy="4895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33400" y="6277689"/>
            <a:ext cx="769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 tabella sono </a:t>
            </a:r>
            <a:r>
              <a:rPr lang="it-IT" sz="1400" i="1" dirty="0">
                <a:solidFill>
                  <a:schemeClr val="bg1"/>
                </a:solidFill>
                <a:latin typeface="Calibri" panose="020F0502020204030204" pitchFamily="34" charset="0"/>
              </a:rPr>
              <a:t>riportate le prime professioni per gruppo professionale per fabbisogno nel quinquennio. </a:t>
            </a:r>
            <a:endParaRPr lang="it-IT" sz="1400" dirty="0">
              <a:solidFill>
                <a:schemeClr val="bg1"/>
              </a:solidFill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5257800" y="3429000"/>
            <a:ext cx="23622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57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2133600" y="5263421"/>
            <a:ext cx="46818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hlinkClick r:id="rId2"/>
              </a:rPr>
              <a:t>https://excelsior.unioncamere.net</a:t>
            </a:r>
            <a:r>
              <a:rPr lang="it-IT" sz="2400" b="1" dirty="0" smtClean="0">
                <a:hlinkClick r:id="rId2"/>
              </a:rPr>
              <a:t>/</a:t>
            </a:r>
            <a:endParaRPr lang="it-IT" sz="2400" b="1" dirty="0" smtClean="0"/>
          </a:p>
          <a:p>
            <a:endParaRPr lang="it-IT" sz="2400" b="1" dirty="0"/>
          </a:p>
        </p:txBody>
      </p:sp>
      <p:pic>
        <p:nvPicPr>
          <p:cNvPr id="13" name="Immagine 12"/>
          <p:cNvPicPr/>
          <p:nvPr/>
        </p:nvPicPr>
        <p:blipFill rotWithShape="1">
          <a:blip r:embed="rId3"/>
          <a:srcRect l="13494" t="11299" r="14242" b="61931"/>
          <a:stretch/>
        </p:blipFill>
        <p:spPr bwMode="auto">
          <a:xfrm>
            <a:off x="380998" y="1272988"/>
            <a:ext cx="8458199" cy="213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e 1"/>
          <p:cNvSpPr/>
          <p:nvPr/>
        </p:nvSpPr>
        <p:spPr>
          <a:xfrm>
            <a:off x="3668803" y="2496670"/>
            <a:ext cx="9144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8803" y="3598193"/>
            <a:ext cx="1148302" cy="16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2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23582" y="4351866"/>
            <a:ext cx="8458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20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Le competenze digitali 2020</a:t>
            </a:r>
          </a:p>
          <a:p>
            <a:pPr lvl="0"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2000" i="1" dirty="0" smtClean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Sezione Pubblicazioni di</a:t>
            </a:r>
          </a:p>
          <a:p>
            <a:pPr algn="ctr"/>
            <a:r>
              <a:rPr lang="it-IT" sz="2000" b="1" dirty="0">
                <a:hlinkClick r:id="rId3"/>
              </a:rPr>
              <a:t>https://excelsior.unioncamere.net</a:t>
            </a:r>
            <a:r>
              <a:rPr lang="it-IT" sz="2000" b="1" dirty="0" smtClean="0">
                <a:hlinkClick r:id="rId3"/>
              </a:rPr>
              <a:t>/</a:t>
            </a:r>
            <a:endParaRPr lang="it-IT" sz="2000" b="1" dirty="0"/>
          </a:p>
        </p:txBody>
      </p:sp>
      <p:pic>
        <p:nvPicPr>
          <p:cNvPr id="6" name="Immagin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" t="25879" r="53204" b="30650"/>
          <a:stretch/>
        </p:blipFill>
        <p:spPr bwMode="auto">
          <a:xfrm>
            <a:off x="143434" y="134471"/>
            <a:ext cx="2761131" cy="62752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7848" r="47228" b="77837"/>
          <a:stretch/>
        </p:blipFill>
        <p:spPr>
          <a:xfrm>
            <a:off x="6463551" y="143436"/>
            <a:ext cx="2411507" cy="618564"/>
          </a:xfrm>
          <a:prstGeom prst="rect">
            <a:avLst/>
          </a:prstGeom>
        </p:spPr>
      </p:pic>
      <p:pic>
        <p:nvPicPr>
          <p:cNvPr id="1026" name="Picture 2" descr="https://excelsior.unioncamere.net/images/pubblicazioni2020/Copertina_B5_digital_202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82" y="783490"/>
            <a:ext cx="21336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8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 rotWithShape="1">
          <a:blip r:embed="rId2"/>
          <a:srcRect l="3419" t="23458" r="45216" b="46430"/>
          <a:stretch/>
        </p:blipFill>
        <p:spPr bwMode="auto">
          <a:xfrm>
            <a:off x="304800" y="1066800"/>
            <a:ext cx="8449573" cy="4343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Freccia a sinistra 7"/>
          <p:cNvSpPr/>
          <p:nvPr/>
        </p:nvSpPr>
        <p:spPr>
          <a:xfrm>
            <a:off x="7162800" y="4191000"/>
            <a:ext cx="978408" cy="484632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/>
          <p:nvPr/>
        </p:nvPicPr>
        <p:blipFill rotWithShape="1">
          <a:blip r:embed="rId2"/>
          <a:srcRect l="3419" t="82817" r="45216" b="10359"/>
          <a:stretch/>
        </p:blipFill>
        <p:spPr bwMode="auto">
          <a:xfrm>
            <a:off x="304800" y="5410200"/>
            <a:ext cx="8288547" cy="53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304800" y="1143000"/>
            <a:ext cx="6096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1219200" y="4572000"/>
            <a:ext cx="19812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83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4322</TotalTime>
  <Words>568</Words>
  <Application>Microsoft Office PowerPoint</Application>
  <PresentationFormat>Presentazione su schermo (4:3)</PresentationFormat>
  <Paragraphs>53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Arial</vt:lpstr>
      <vt:lpstr>Calibri</vt:lpstr>
      <vt:lpstr>Tahoma</vt:lpstr>
      <vt:lpstr>Times New Roman</vt:lpstr>
      <vt:lpstr>Titillium Web</vt:lpstr>
      <vt:lpstr>Trebuchet MS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 Bartalucci1</dc:creator>
  <cp:lastModifiedBy>Antonini Raffaella</cp:lastModifiedBy>
  <cp:revision>354</cp:revision>
  <cp:lastPrinted>2021-07-13T10:55:57Z</cp:lastPrinted>
  <dcterms:created xsi:type="dcterms:W3CDTF">2019-04-03T08:33:54Z</dcterms:created>
  <dcterms:modified xsi:type="dcterms:W3CDTF">2022-02-15T09:19:18Z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2019-04-03T00:00:00Z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2019-04-03T00:00:00Z</vt:filetime>
  </property>
</Properties>
</file>